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8" r:id="rId2"/>
    <p:sldMasterId id="2147483670" r:id="rId3"/>
    <p:sldMasterId id="2147483679" r:id="rId4"/>
    <p:sldMasterId id="2147483677" r:id="rId5"/>
  </p:sldMasterIdLst>
  <p:notesMasterIdLst>
    <p:notesMasterId r:id="rId21"/>
  </p:notesMasterIdLst>
  <p:sldIdLst>
    <p:sldId id="256" r:id="rId6"/>
    <p:sldId id="298" r:id="rId7"/>
    <p:sldId id="280" r:id="rId8"/>
    <p:sldId id="301" r:id="rId9"/>
    <p:sldId id="299" r:id="rId10"/>
    <p:sldId id="290" r:id="rId11"/>
    <p:sldId id="262" r:id="rId12"/>
    <p:sldId id="300" r:id="rId13"/>
    <p:sldId id="269" r:id="rId14"/>
    <p:sldId id="295" r:id="rId15"/>
    <p:sldId id="292" r:id="rId16"/>
    <p:sldId id="302" r:id="rId17"/>
    <p:sldId id="293" r:id="rId18"/>
    <p:sldId id="294" r:id="rId19"/>
    <p:sldId id="265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B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10" autoAdjust="0"/>
  </p:normalViewPr>
  <p:slideViewPr>
    <p:cSldViewPr snapToGrid="0" showGuides="1">
      <p:cViewPr>
        <p:scale>
          <a:sx n="100" d="100"/>
          <a:sy n="100" d="100"/>
        </p:scale>
        <p:origin x="-2424" y="-9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CCCED-0F68-4912-B048-7A2E08C640A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94874-0E0F-4F59-B925-2D4D09F69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(9/8/16 15:12) -----</a:t>
            </a:r>
          </a:p>
          <a:p>
            <a:r>
              <a:rPr lang="en-US"/>
              <a:t>Talk less about it. Just that its been done before. Move to the front. </a:t>
            </a:r>
          </a:p>
          <a:p>
            <a:r>
              <a:rPr lang="en-US"/>
              <a:t>Orientation dependence. </a:t>
            </a:r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Protein single crystal</a:t>
            </a:r>
          </a:p>
          <a:p>
            <a:endParaRPr lang="en-US"/>
          </a:p>
          <a:p>
            <a:r>
              <a:rPr lang="en-US"/>
              <a:t>disentagle </a:t>
            </a:r>
          </a:p>
          <a:p>
            <a:endParaRPr lang="en-US"/>
          </a:p>
          <a:p>
            <a:r>
              <a:rPr lang="en-US"/>
              <a:t>full tensor information, best for even testing DFT</a:t>
            </a:r>
          </a:p>
          <a:p>
            <a:endParaRPr lang="en-US"/>
          </a:p>
          <a:p>
            <a:r>
              <a:rPr lang="en-US"/>
              <a:t>Quantum Chemical Calcuations not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1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(9/8/16 15:12) -----</a:t>
            </a:r>
          </a:p>
          <a:p>
            <a:r>
              <a:rPr lang="en-US"/>
              <a:t>Talk less about it. Just that its been done before. Move to the front. </a:t>
            </a:r>
          </a:p>
          <a:p>
            <a:r>
              <a:rPr lang="en-US"/>
              <a:t>Orientation dependence. </a:t>
            </a:r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Protein single crystal</a:t>
            </a:r>
          </a:p>
          <a:p>
            <a:endParaRPr lang="en-US"/>
          </a:p>
          <a:p>
            <a:r>
              <a:rPr lang="en-US"/>
              <a:t>disentagle </a:t>
            </a:r>
          </a:p>
          <a:p>
            <a:endParaRPr lang="en-US"/>
          </a:p>
          <a:p>
            <a:r>
              <a:rPr lang="en-US"/>
              <a:t>full tensor information, best for even testing DFT</a:t>
            </a:r>
          </a:p>
          <a:p>
            <a:endParaRPr lang="en-US"/>
          </a:p>
          <a:p>
            <a:r>
              <a:rPr lang="en-US"/>
              <a:t>Quantum Chemical Calcuations not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13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(3/30/17 16:58) -----</a:t>
            </a:r>
          </a:p>
          <a:p>
            <a:r>
              <a:rPr lang="en-US" dirty="0"/>
              <a:t>7-10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title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91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(9/8/16 15:18) -----</a:t>
            </a:r>
          </a:p>
          <a:p>
            <a:r>
              <a:rPr lang="en-US"/>
              <a:t>finite-element modeling gives me these solutions</a:t>
            </a:r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mention TE011 </a:t>
            </a:r>
          </a:p>
          <a:p>
            <a:endParaRPr lang="en-US"/>
          </a:p>
          <a:p>
            <a:r>
              <a:rPr lang="en-US"/>
              <a:t>square root sign </a:t>
            </a:r>
          </a:p>
          <a:p>
            <a:endParaRPr lang="en-US"/>
          </a:p>
          <a:p>
            <a:r>
              <a:rPr lang="en-US"/>
              <a:t>cavity resonators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8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4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measurements doing on a crystal </a:t>
            </a:r>
          </a:p>
          <a:p>
            <a:endParaRPr lang="en-US"/>
          </a:p>
          <a:p>
            <a:r>
              <a:rPr lang="en-US"/>
              <a:t>0.3 x 0.3 x 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3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slide numbers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----- Meeting Notes (9/8/16 15:29) -----</a:t>
            </a:r>
          </a:p>
          <a:p>
            <a:r>
              <a:rPr lang="en-US" dirty="0" err="1"/>
              <a:t>LiF</a:t>
            </a:r>
            <a:r>
              <a:rPr lang="en-US" dirty="0"/>
              <a:t> </a:t>
            </a:r>
            <a:r>
              <a:rPr lang="en-US" dirty="0" err="1"/>
              <a:t>SHow</a:t>
            </a:r>
            <a:r>
              <a:rPr lang="en-US" dirty="0"/>
              <a:t> which is which</a:t>
            </a:r>
          </a:p>
          <a:p>
            <a:r>
              <a:rPr lang="en-US" dirty="0"/>
              <a:t>----- Meeting Notes (3/30/17 16:58) -----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micro helix advantages</a:t>
            </a:r>
          </a:p>
          <a:p>
            <a:endParaRPr lang="en-US" dirty="0"/>
          </a:p>
          <a:p>
            <a:r>
              <a:rPr lang="en-US" dirty="0"/>
              <a:t>scale 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02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(3/30/17 16:36) -----</a:t>
            </a:r>
          </a:p>
          <a:p>
            <a:r>
              <a:rPr lang="en-US" dirty="0"/>
              <a:t>it is very difficult to figure out the F-clusters, g tensors axis were located in </a:t>
            </a:r>
            <a:r>
              <a:rPr lang="en-US" dirty="0" err="1"/>
              <a:t>NiFe</a:t>
            </a:r>
            <a:r>
              <a:rPr lang="en-US" dirty="0"/>
              <a:t> and help develop the calculations also g tensor axis for DFT!!</a:t>
            </a:r>
          </a:p>
          <a:p>
            <a:endParaRPr lang="en-US" dirty="0"/>
          </a:p>
          <a:p>
            <a:r>
              <a:rPr lang="en-US" dirty="0"/>
              <a:t>no real finalized DFT and g-tensor interactions</a:t>
            </a:r>
          </a:p>
          <a:p>
            <a:endParaRPr lang="en-US" dirty="0"/>
          </a:p>
          <a:p>
            <a:r>
              <a:rPr lang="en-US" dirty="0"/>
              <a:t>need g-tensor axis system for EDNMR/ENDOR </a:t>
            </a:r>
          </a:p>
          <a:p>
            <a:endParaRPr lang="en-US" dirty="0"/>
          </a:p>
          <a:p>
            <a:r>
              <a:rPr lang="en-US" dirty="0"/>
              <a:t>case study example</a:t>
            </a:r>
          </a:p>
          <a:p>
            <a:endParaRPr lang="en-US" dirty="0"/>
          </a:p>
          <a:p>
            <a:r>
              <a:rPr lang="en-US" dirty="0"/>
              <a:t>extremely limited introduction slide</a:t>
            </a:r>
          </a:p>
          <a:p>
            <a:endParaRPr lang="en-US" dirty="0"/>
          </a:p>
          <a:p>
            <a:r>
              <a:rPr lang="en-US" dirty="0"/>
              <a:t>in general, biological systems are of low symmetry so crystal structures don't give g-tensor info</a:t>
            </a:r>
          </a:p>
          <a:p>
            <a:endParaRPr lang="en-US" dirty="0"/>
          </a:p>
          <a:p>
            <a:r>
              <a:rPr lang="en-US" dirty="0"/>
              <a:t>in single crystals you can measure the g/A at room temp, and no averaging out the tensors</a:t>
            </a:r>
          </a:p>
          <a:p>
            <a:endParaRPr lang="en-US" dirty="0"/>
          </a:p>
          <a:p>
            <a:r>
              <a:rPr lang="en-US" dirty="0" err="1"/>
              <a:t>spings</a:t>
            </a:r>
            <a:r>
              <a:rPr lang="en-US" dirty="0"/>
              <a:t>/G/s  W-band 10^(7or8)</a:t>
            </a:r>
          </a:p>
          <a:p>
            <a:endParaRPr lang="en-US" dirty="0"/>
          </a:p>
          <a:p>
            <a:r>
              <a:rPr lang="en-US" dirty="0"/>
              <a:t>how </a:t>
            </a:r>
            <a:r>
              <a:rPr lang="en-US" dirty="0" err="1"/>
              <a:t>improtant</a:t>
            </a:r>
            <a:r>
              <a:rPr lang="en-US" dirty="0"/>
              <a:t> the structural axis interaction is, low symmetry high complex system</a:t>
            </a:r>
          </a:p>
          <a:p>
            <a:r>
              <a:rPr lang="en-US" dirty="0"/>
              <a:t>----- Meeting Notes (3/30/17 16:58) -----</a:t>
            </a:r>
          </a:p>
          <a:p>
            <a:r>
              <a:rPr lang="en-US" dirty="0"/>
              <a:t>mention </a:t>
            </a:r>
            <a:r>
              <a:rPr lang="en-US" dirty="0" err="1"/>
              <a:t>Blanck</a:t>
            </a:r>
            <a:r>
              <a:rPr lang="en-US" dirty="0"/>
              <a:t> PMR resonators</a:t>
            </a:r>
          </a:p>
          <a:p>
            <a:endParaRPr lang="en-US" dirty="0"/>
          </a:p>
          <a:p>
            <a:r>
              <a:rPr lang="en-US" dirty="0"/>
              <a:t>g strain higher at high frequency.</a:t>
            </a:r>
          </a:p>
          <a:p>
            <a:endParaRPr lang="en-US" dirty="0"/>
          </a:p>
          <a:p>
            <a:r>
              <a:rPr lang="en-US" dirty="0"/>
              <a:t>Q-band with Blank is in the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3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1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329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55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6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63392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39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92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40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74867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6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456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80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59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63392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8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74867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6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1115616" y="6309320"/>
            <a:ext cx="7920880" cy="0"/>
          </a:xfrm>
          <a:prstGeom prst="line">
            <a:avLst/>
          </a:prstGeom>
          <a:ln w="19050">
            <a:solidFill>
              <a:srgbClr val="2DA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9" y="6045328"/>
            <a:ext cx="822821" cy="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3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656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1115616" y="6309320"/>
            <a:ext cx="7056784" cy="0"/>
          </a:xfrm>
          <a:prstGeom prst="line">
            <a:avLst/>
          </a:prstGeom>
          <a:ln w="19050">
            <a:solidFill>
              <a:srgbClr val="2DA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9" y="6045328"/>
            <a:ext cx="822821" cy="7596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08" y="5949280"/>
            <a:ext cx="792088" cy="792682"/>
          </a:xfrm>
          <a:prstGeom prst="rect">
            <a:avLst/>
          </a:prstGeom>
        </p:spPr>
      </p:pic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2269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1115616" y="6309320"/>
            <a:ext cx="792088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Max-Planck</a:t>
            </a:r>
            <a:r>
              <a:rPr lang="de-DE" sz="1700" baseline="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6044400"/>
            <a:ext cx="824400" cy="7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1115616" y="6309320"/>
            <a:ext cx="705678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08" y="5949280"/>
            <a:ext cx="792088" cy="79268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6044400"/>
            <a:ext cx="824400" cy="760705"/>
          </a:xfrm>
          <a:prstGeom prst="rect">
            <a:avLst/>
          </a:prstGeom>
        </p:spPr>
      </p:pic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6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373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29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962151"/>
            <a:ext cx="7772400" cy="1638300"/>
          </a:xfrm>
        </p:spPr>
        <p:txBody>
          <a:bodyPr>
            <a:normAutofit fontScale="90000"/>
          </a:bodyPr>
          <a:lstStyle/>
          <a:p>
            <a:r>
              <a:rPr lang="en-US" dirty="0"/>
              <a:t>Planar Micro-Resonators and Micro-Helix Geometries for Studying </a:t>
            </a:r>
            <a:br>
              <a:rPr lang="en-US" dirty="0"/>
            </a:br>
            <a:r>
              <a:rPr lang="en-US" dirty="0"/>
              <a:t>Single Protein Crystals with X-band EPR.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Jason W. Sidabras</a:t>
            </a:r>
          </a:p>
          <a:p>
            <a:endParaRPr lang="en-US" sz="1800" dirty="0"/>
          </a:p>
          <a:p>
            <a:r>
              <a:rPr lang="en-US" sz="1800" dirty="0"/>
              <a:t>D. </a:t>
            </a:r>
            <a:r>
              <a:rPr lang="en-US" sz="1800" dirty="0" smtClean="0"/>
              <a:t>Suter, </a:t>
            </a:r>
            <a:r>
              <a:rPr lang="en-US" sz="1800" dirty="0"/>
              <a:t>E.J. </a:t>
            </a:r>
            <a:r>
              <a:rPr lang="en-US" sz="1800" dirty="0" smtClean="0"/>
              <a:t>Reijerse, </a:t>
            </a:r>
            <a:r>
              <a:rPr lang="en-US" sz="1800" dirty="0"/>
              <a:t>A. </a:t>
            </a:r>
            <a:r>
              <a:rPr lang="en-US" sz="1800" dirty="0" smtClean="0"/>
              <a:t>Savitsky, </a:t>
            </a:r>
            <a:r>
              <a:rPr lang="en-US" sz="1800" dirty="0"/>
              <a:t>W. </a:t>
            </a:r>
            <a:r>
              <a:rPr lang="en-US" sz="1800" dirty="0" smtClean="0"/>
              <a:t>Lubitz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14955" y="5354893"/>
            <a:ext cx="3606008" cy="920750"/>
            <a:chOff x="3849686" y="2522793"/>
            <a:chExt cx="3606008" cy="920750"/>
          </a:xfrm>
        </p:grpSpPr>
        <p:pic>
          <p:nvPicPr>
            <p:cNvPr id="7" name="Picture 2" descr="http://www.tu-dortmund.de/Medienpool/Seitenbilder/logo_tu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9686" y="2787905"/>
              <a:ext cx="2428875" cy="3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:\MPI\logosm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056" y="2522793"/>
              <a:ext cx="1036638" cy="92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1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Planar Micro-</a:t>
            </a:r>
            <a:r>
              <a:rPr lang="en-US" dirty="0" smtClean="0"/>
              <a:t>Resonators Results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683180"/>
              </p:ext>
            </p:extLst>
          </p:nvPr>
        </p:nvGraphicFramePr>
        <p:xfrm>
          <a:off x="536304" y="2193925"/>
          <a:ext cx="2706958" cy="2853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6283"/>
                <a:gridCol w="681038"/>
                <a:gridCol w="909637"/>
              </a:tblGrid>
              <a:tr h="6755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Simulation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e=10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mm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31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Freq. 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[GHz]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31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lang="en-US" sz="1400" b="1" i="0" kern="1200" baseline="-250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-value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31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 </a:t>
                      </a:r>
                      <a:endParaRPr lang="en-US" sz="1400" b="0" baseline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918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400" baseline="-25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sz="14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918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4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6903" y="1286340"/>
            <a:ext cx="375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simulations are performed with a 0.3 x 0.3 x 0.3 mm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114800" y="513319"/>
            <a:ext cx="4641850" cy="5721870"/>
            <a:chOff x="4114800" y="513319"/>
            <a:chExt cx="4641850" cy="5721870"/>
          </a:xfrm>
        </p:grpSpPr>
        <p:sp>
          <p:nvSpPr>
            <p:cNvPr id="5" name="TextBox 4"/>
            <p:cNvSpPr txBox="1"/>
            <p:nvPr/>
          </p:nvSpPr>
          <p:spPr>
            <a:xfrm>
              <a:off x="4114800" y="513319"/>
              <a:ext cx="464185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Experimental Results: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Tyrosine (Y</a:t>
              </a:r>
              <a:r>
                <a:rPr lang="en-US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*) Radical in Photosystem II</a:t>
              </a:r>
            </a:p>
            <a:p>
              <a:r>
                <a:rPr lang="en-US" sz="16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Crystal 0.3 x 0.3 x 0.5 mm</a:t>
              </a:r>
              <a:r>
                <a:rPr lang="en-US" sz="1600" i="0" baseline="300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endPara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i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0.6 x 10</a:t>
              </a:r>
              <a:r>
                <a:rPr lang="en-US" sz="1600" i="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 </a:t>
              </a:r>
              <a:r>
                <a:rPr lang="en-US" sz="1600" i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spins/G</a:t>
              </a:r>
              <a:endParaRPr lang="en-US" sz="16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 descr="PSII-Xband-Crystal-0deg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5891" y="1415572"/>
              <a:ext cx="4437042" cy="4819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24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Micro Helix at X-band</a:t>
            </a:r>
          </a:p>
        </p:txBody>
      </p:sp>
      <p:pic>
        <p:nvPicPr>
          <p:cNvPr id="1026" name="Picture 2" descr="E:\Dropbox\_WorkingDir\MSC Fellowship\Images\Fields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74626"/>
            <a:ext cx="3360620" cy="407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ropbox\_WorkingDir\MSC Fellowship\Images\Fiel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215" y="974626"/>
            <a:ext cx="4186850" cy="265932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4863058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1.2 mm Tall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 windings 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9.7 GHz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0.15 mm silver wire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0.4 mm inner diameter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8215" y="4078228"/>
            <a:ext cx="4680520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179388">
              <a:buClr>
                <a:schemeClr val="tx2">
                  <a:lumMod val="75000"/>
                </a:schemeClr>
              </a:buClr>
              <a:buFont typeface="Arial"/>
              <a:buChar char="•"/>
              <a:tabLst>
                <a:tab pos="269875" algn="l"/>
                <a:tab pos="449263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of B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269875" indent="-179388">
              <a:buClr>
                <a:schemeClr val="tx2">
                  <a:lumMod val="75000"/>
                </a:schemeClr>
              </a:buClr>
              <a:buFont typeface="Arial"/>
              <a:buChar char="•"/>
              <a:tabLst>
                <a:tab pos="269875" algn="l"/>
                <a:tab pos="449263" algn="l"/>
              </a:tabLst>
            </a:pP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75" indent="-179388">
              <a:buClr>
                <a:schemeClr val="tx2">
                  <a:lumMod val="75000"/>
                </a:schemeClr>
              </a:buClr>
              <a:buFont typeface="Arial"/>
              <a:buChar char="•"/>
              <a:tabLst>
                <a:tab pos="269875" algn="l"/>
                <a:tab pos="449263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Q-value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(surface vs. volume)</a:t>
            </a:r>
          </a:p>
          <a:p>
            <a:pPr marL="269875" lvl="1" indent="-179388">
              <a:buClr>
                <a:schemeClr val="tx2">
                  <a:lumMod val="75000"/>
                </a:schemeClr>
              </a:buClr>
              <a:buFont typeface="Arial"/>
              <a:buChar char="•"/>
              <a:tabLst>
                <a:tab pos="269875" algn="l"/>
                <a:tab pos="449263" algn="l"/>
              </a:tabLst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75" lvl="1" indent="-179388">
              <a:buClr>
                <a:schemeClr val="tx2">
                  <a:lumMod val="75000"/>
                </a:schemeClr>
              </a:buClr>
              <a:buFont typeface="Arial"/>
              <a:buChar char="•"/>
              <a:tabLst>
                <a:tab pos="269875" algn="l"/>
                <a:tab pos="449263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homogeneous field</a:t>
            </a:r>
          </a:p>
          <a:p>
            <a:pPr marL="538163" lvl="2" indent="-180975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269875" algn="l"/>
                <a:tab pos="449263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Easier placement of small samples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076056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08304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4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Coupling with Large Mutual Inductance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134"/>
            <a:ext cx="5816600" cy="22099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48580" y="6011603"/>
            <a:ext cx="6605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/>
              <a:t>Sidabras, </a:t>
            </a:r>
            <a:r>
              <a:rPr lang="en-US" sz="800" dirty="0" err="1" smtClean="0"/>
              <a:t>Mett</a:t>
            </a:r>
            <a:r>
              <a:rPr lang="en-US" sz="800" dirty="0" smtClean="0"/>
              <a:t>, Hyde,</a:t>
            </a:r>
            <a:r>
              <a:rPr lang="en-US" sz="800" dirty="0"/>
              <a:t> MRI surface-coil pair with strong inductive </a:t>
            </a:r>
            <a:r>
              <a:rPr lang="en-US" sz="800" dirty="0" smtClean="0"/>
              <a:t>coupling, Rev. Sci. </a:t>
            </a:r>
            <a:r>
              <a:rPr lang="en-US" sz="800" dirty="0" err="1" smtClean="0"/>
              <a:t>Instrum</a:t>
            </a:r>
            <a:r>
              <a:rPr lang="en-US" sz="800" dirty="0" smtClean="0"/>
              <a:t>., 87, 124704, 2016</a:t>
            </a:r>
            <a:endParaRPr lang="en-US" sz="800" dirty="0"/>
          </a:p>
          <a:p>
            <a:pPr lvl="0"/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68" y="1367366"/>
            <a:ext cx="2585651" cy="6858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75733" y="2146300"/>
            <a:ext cx="8340745" cy="1245632"/>
            <a:chOff x="575733" y="2146300"/>
            <a:chExt cx="8340745" cy="1245632"/>
          </a:xfrm>
        </p:grpSpPr>
        <p:sp>
          <p:nvSpPr>
            <p:cNvPr id="4" name="TextBox 3"/>
            <p:cNvSpPr txBox="1"/>
            <p:nvPr/>
          </p:nvSpPr>
          <p:spPr>
            <a:xfrm>
              <a:off x="575733" y="3022600"/>
              <a:ext cx="834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69863" indent="-169863">
                <a:buClr>
                  <a:schemeClr val="tx2">
                    <a:lumMod val="75000"/>
                  </a:schemeClr>
                </a:buClr>
                <a:buFont typeface="Arial"/>
                <a:buChar char="•"/>
              </a:pP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Coupling constant </a:t>
              </a:r>
              <a:r>
                <a:rPr lang="en-US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is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much larger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than needed for maximum power transfer. 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567" y="2146300"/>
              <a:ext cx="1248309" cy="6858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75733" y="3435926"/>
            <a:ext cx="8084264" cy="1079500"/>
            <a:chOff x="575733" y="3759200"/>
            <a:chExt cx="8084264" cy="1079500"/>
          </a:xfrm>
        </p:grpSpPr>
        <p:sp>
          <p:nvSpPr>
            <p:cNvPr id="17" name="TextBox 16"/>
            <p:cNvSpPr txBox="1"/>
            <p:nvPr/>
          </p:nvSpPr>
          <p:spPr>
            <a:xfrm>
              <a:off x="575733" y="3759200"/>
              <a:ext cx="8084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69863" indent="-169863">
                <a:buClr>
                  <a:schemeClr val="tx2">
                    <a:lumMod val="75000"/>
                  </a:schemeClr>
                </a:buClr>
                <a:buFont typeface="Arial"/>
                <a:buChar char="•"/>
              </a:pP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Instead the coupling constant is optimized for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maximum impedance transfer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9435" y="4152900"/>
              <a:ext cx="1379963" cy="6858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574193" y="4467321"/>
            <a:ext cx="70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primary is then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the load for typical power transfer.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0351" y="4858712"/>
            <a:ext cx="7576028" cy="1143000"/>
            <a:chOff x="580351" y="4766348"/>
            <a:chExt cx="7576028" cy="1143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2844" y="4766348"/>
              <a:ext cx="4093535" cy="1143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0351" y="5012267"/>
              <a:ext cx="3298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9863" indent="-169863">
                <a:buClr>
                  <a:schemeClr val="tx2">
                    <a:lumMod val="75000"/>
                  </a:schemeClr>
                </a:buClr>
                <a:buFont typeface="Arial"/>
                <a:buChar char="•"/>
              </a:pP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Output voltage is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enhanced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and noise is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reduced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0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Preliminary Results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31950"/>
              </p:ext>
            </p:extLst>
          </p:nvPr>
        </p:nvGraphicFramePr>
        <p:xfrm>
          <a:off x="4997611" y="152357"/>
          <a:ext cx="4029549" cy="22550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544"/>
                <a:gridCol w="783825"/>
                <a:gridCol w="899271"/>
                <a:gridCol w="921909"/>
              </a:tblGrid>
              <a:tr h="4425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Simulation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e=10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PMR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0.5 mm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Helix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mm</a:t>
                      </a:r>
                    </a:p>
                  </a:txBody>
                  <a:tcPr marL="68580" marR="68580" marT="0" marB="0"/>
                </a:tc>
              </a:tr>
              <a:tr h="289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Freq. 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[GHz]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289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lang="en-US" sz="1400" i="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-value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289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 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11.83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96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400" baseline="-25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165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4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5393" y="2384081"/>
            <a:ext cx="8956206" cy="3842497"/>
            <a:chOff x="35393" y="2384081"/>
            <a:chExt cx="8956206" cy="3842497"/>
          </a:xfrm>
        </p:grpSpPr>
        <p:sp>
          <p:nvSpPr>
            <p:cNvPr id="4" name="TextBox 3"/>
            <p:cNvSpPr txBox="1"/>
            <p:nvPr/>
          </p:nvSpPr>
          <p:spPr>
            <a:xfrm>
              <a:off x="35393" y="2384081"/>
              <a:ext cx="3769360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0.4 mm Helix Measured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-value: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345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baseline="-250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hr-HR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4.14</a:t>
              </a:r>
            </a:p>
            <a:p>
              <a:r>
                <a:rPr lang="hr-H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Signal [a.u.] = 106.25</a:t>
              </a:r>
            </a:p>
            <a:p>
              <a:r>
                <a:rPr lang="hr-H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Noise </a:t>
              </a:r>
              <a:r>
                <a:rPr lang="hr-HR" dirty="0">
                  <a:latin typeface="Arial" panose="020B0604020202020204" pitchFamily="34" charset="0"/>
                  <a:cs typeface="Arial" panose="020B0604020202020204" pitchFamily="34" charset="0"/>
                </a:rPr>
                <a:t>[a.u.</a:t>
              </a:r>
              <a:r>
                <a:rPr lang="hr-H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] = </a:t>
              </a:r>
              <a:r>
                <a:rPr lang="nb-NO" dirty="0" smtClean="0">
                  <a:latin typeface="Arial" panose="020B0604020202020204" pitchFamily="34" charset="0"/>
                  <a:cs typeface="Arial" panose="020B0604020202020204" pitchFamily="34" charset="0"/>
                </a:rPr>
                <a:t>7.67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60" y="4106800"/>
              <a:ext cx="3434080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u="sng" dirty="0">
                  <a:latin typeface="Arial"/>
                  <a:cs typeface="Arial"/>
                </a:rPr>
                <a:t>0.5 mm </a:t>
              </a:r>
              <a:r>
                <a:rPr lang="en-US" sz="2200" u="sng" dirty="0" smtClean="0">
                  <a:latin typeface="Arial"/>
                  <a:cs typeface="Arial"/>
                </a:rPr>
                <a:t>PMR Measured</a:t>
              </a:r>
            </a:p>
            <a:p>
              <a:r>
                <a:rPr lang="en-US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Sapphire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-value: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hr-HR" dirty="0">
                  <a:latin typeface="Arial" panose="020B0604020202020204" pitchFamily="34" charset="0"/>
                  <a:cs typeface="Arial" panose="020B0604020202020204" pitchFamily="34" charset="0"/>
                </a:rPr>
                <a:t>Signal [a.u.] = </a:t>
              </a:r>
              <a:r>
                <a:rPr lang="hr-H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24.75</a:t>
              </a:r>
            </a:p>
            <a:p>
              <a:r>
                <a:rPr lang="hr-H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Noise </a:t>
              </a:r>
              <a:r>
                <a:rPr lang="hr-HR" dirty="0">
                  <a:latin typeface="Arial" panose="020B0604020202020204" pitchFamily="34" charset="0"/>
                  <a:cs typeface="Arial" panose="020B0604020202020204" pitchFamily="34" charset="0"/>
                </a:rPr>
                <a:t>[a.u.] = </a:t>
              </a:r>
              <a:r>
                <a:rPr lang="hr-H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9.58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699" y="5049249"/>
              <a:ext cx="160593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SNR = </a:t>
              </a:r>
              <a:r>
                <a:rPr lang="hr-H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2.58</a:t>
              </a:r>
              <a:endPara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381" y="3074126"/>
              <a:ext cx="160593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SNR = </a:t>
              </a:r>
              <a:r>
                <a:rPr lang="hr-H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13.84</a:t>
              </a:r>
              <a:endPara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57212" y="2647372"/>
              <a:ext cx="34756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Measured</a:t>
              </a:r>
            </a:p>
            <a:p>
              <a:pPr algn="ctr"/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LiPC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Crystal 0.2 x 0.2 x 0.1 mm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Picture 1" descr="NewHelix-LiPC_30dB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233" y="3420533"/>
              <a:ext cx="3780366" cy="2806045"/>
            </a:xfrm>
            <a:prstGeom prst="rect">
              <a:avLst/>
            </a:prstGeom>
          </p:spPr>
        </p:pic>
      </p:grpSp>
      <p:pic>
        <p:nvPicPr>
          <p:cNvPr id="6" name="Picture 2" descr="C:\Users\sidabras\Desktop\MicroHelixHol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02" y="559718"/>
            <a:ext cx="2485665" cy="18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5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205457"/>
              </p:ext>
            </p:extLst>
          </p:nvPr>
        </p:nvGraphicFramePr>
        <p:xfrm>
          <a:off x="952500" y="996167"/>
          <a:ext cx="7062793" cy="29144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6457"/>
                <a:gridCol w="708555"/>
                <a:gridCol w="833438"/>
                <a:gridCol w="819151"/>
                <a:gridCol w="1104901"/>
                <a:gridCol w="1181102"/>
                <a:gridCol w="1119189"/>
              </a:tblGrid>
              <a:tr h="6755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Simulation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e=10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mm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 mm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PMR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 Helix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 Helix </a:t>
                      </a:r>
                      <a:endParaRPr lang="en-US" sz="14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 mm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Thin wire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 Helix </a:t>
                      </a:r>
                      <a:endParaRPr lang="en-US" sz="14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31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Freq. 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[GHz]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31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lang="en-US" sz="1400" b="1" i="0" kern="1200" baseline="-250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-value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262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31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 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41.42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5.02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11.83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918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400" baseline="-25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n-US" sz="1400" baseline="-250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12.5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918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4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17550" y="3325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2287" y="687251"/>
            <a:ext cx="309700" cy="524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52987" y="687251"/>
            <a:ext cx="309700" cy="524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2337" y="693601"/>
            <a:ext cx="309700" cy="524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02337" y="3940760"/>
            <a:ext cx="27463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Experimentally Verified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66873" y="693601"/>
            <a:ext cx="309700" cy="768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Summary and Future Work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46680" y="4625916"/>
            <a:ext cx="7141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 handling,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goniometer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Repeatable  Micro Helix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fabrication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techniques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Test Helix below 80K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Multi-frequency EPR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X-band, Q-band, 244 GHz</a:t>
            </a:r>
          </a:p>
        </p:txBody>
      </p:sp>
    </p:spTree>
    <p:extLst>
      <p:ext uri="{BB962C8B-B14F-4D97-AF65-F5344CB8AC3E}">
        <p14:creationId xmlns:p14="http://schemas.microsoft.com/office/powerpoint/2010/main" val="59496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306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2006" y="2193963"/>
            <a:ext cx="2492543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Prof. Dieter Suter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1422" y="2124713"/>
            <a:ext cx="3011497" cy="192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Nick Cox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Dr. Hideaki Ogata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Dr. Anton Savitsky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Dr. Edward Reijerse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Prof. Wolfgang Lubitz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026" name="Picture 2" descr="http://www.tu-dortmund.de/Medienpool/Seitenbilder/logo_t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96" y="1632473"/>
            <a:ext cx="2671764" cy="42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:\Dropbox\Websites\MSC-Act-EPR.org\act-epr.org\deploy\media\img\ActEP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29" y="5297533"/>
            <a:ext cx="286124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ropbox\Websites\MSC-Act-EPR.org\act-epr.org\deploy\media\img\csm_mpi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03" y="1554171"/>
            <a:ext cx="2970001" cy="58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Dropbox\Websites\MSC-Act-EPR.org\old\Horizon2020_bla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56" y="5297533"/>
            <a:ext cx="400125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965" y="4796997"/>
            <a:ext cx="625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Marie </a:t>
            </a:r>
            <a:r>
              <a:rPr lang="en-US" dirty="0" err="1" smtClean="0"/>
              <a:t>Skłodowska</a:t>
            </a:r>
            <a:r>
              <a:rPr lang="en-US" dirty="0" smtClean="0"/>
              <a:t>-Curie Individual Fellowship, May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65538" y="5844747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http://act-epr.org</a:t>
            </a:r>
            <a:endParaRPr lang="en-US" dirty="0"/>
          </a:p>
        </p:txBody>
      </p:sp>
      <p:pic>
        <p:nvPicPr>
          <p:cNvPr id="7" name="Picture 6" descr="Max-Planck-Gesellschaf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3" y="3491732"/>
            <a:ext cx="1545146" cy="12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53627" y="3602601"/>
            <a:ext cx="7902276" cy="2654785"/>
            <a:chOff x="653627" y="3602601"/>
            <a:chExt cx="7902276" cy="2654785"/>
          </a:xfrm>
        </p:grpSpPr>
        <p:sp>
          <p:nvSpPr>
            <p:cNvPr id="10" name="TextBox 9"/>
            <p:cNvSpPr txBox="1"/>
            <p:nvPr/>
          </p:nvSpPr>
          <p:spPr>
            <a:xfrm>
              <a:off x="5999235" y="3602601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</a:schemeClr>
                  </a:solidFill>
                  <a:latin typeface="Arial"/>
                  <a:cs typeface="Arial"/>
                </a:rPr>
                <a:t>Hydrogenase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9173" y="3988598"/>
              <a:ext cx="3466730" cy="226878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53627" y="4712597"/>
              <a:ext cx="3546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Understanding the mechanism of biological hydrogen conversion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57356" y="4173095"/>
              <a:ext cx="22053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2H</a:t>
              </a:r>
              <a:r>
                <a:rPr lang="en-US" sz="240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+ 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2e</a:t>
              </a:r>
              <a:r>
                <a:rPr lang="en-US" sz="240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/>
                <a:t>⇌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H</a:t>
              </a:r>
              <a:r>
                <a:rPr lang="en-US" sz="24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3627" y="676275"/>
            <a:ext cx="4355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Extremely Sample Limited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4925" y="1301234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Nano-liter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volumes at X-band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6967" y="1807633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Materials Research</a:t>
            </a: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Samples of Limited Availability</a:t>
            </a: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Systems on a Chip/Micro-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fluidics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Protein Crystals</a:t>
            </a:r>
          </a:p>
        </p:txBody>
      </p:sp>
    </p:spTree>
    <p:extLst>
      <p:ext uri="{BB962C8B-B14F-4D97-AF65-F5344CB8AC3E}">
        <p14:creationId xmlns:p14="http://schemas.microsoft.com/office/powerpoint/2010/main" val="218978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4419" y="5811608"/>
            <a:ext cx="4815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Lubitz</a:t>
            </a:r>
            <a:r>
              <a:rPr lang="en-US" sz="800" dirty="0" smtClean="0"/>
              <a:t>,</a:t>
            </a:r>
            <a:r>
              <a:rPr lang="en-US" sz="800" dirty="0"/>
              <a:t> </a:t>
            </a:r>
            <a:r>
              <a:rPr lang="en-US" sz="800" dirty="0" smtClean="0"/>
              <a:t>Ogata, </a:t>
            </a:r>
            <a:r>
              <a:rPr lang="en-US" sz="800" dirty="0" err="1" smtClean="0"/>
              <a:t>Rüdiger</a:t>
            </a:r>
            <a:r>
              <a:rPr lang="en-US" sz="800" dirty="0"/>
              <a:t>, </a:t>
            </a:r>
            <a:r>
              <a:rPr lang="en-US" sz="800" dirty="0" err="1" smtClean="0"/>
              <a:t>Reijerse</a:t>
            </a:r>
            <a:r>
              <a:rPr lang="en-US" sz="800" dirty="0" smtClean="0"/>
              <a:t>, </a:t>
            </a:r>
            <a:r>
              <a:rPr lang="en-US" sz="800" i="1" dirty="0" err="1" smtClean="0"/>
              <a:t>Hydrogenases</a:t>
            </a:r>
            <a:r>
              <a:rPr lang="en-US" sz="800" dirty="0" smtClean="0"/>
              <a:t>, Chem. Rev., 114, 2014</a:t>
            </a:r>
          </a:p>
          <a:p>
            <a:r>
              <a:rPr lang="en-US" sz="800" dirty="0" smtClean="0"/>
              <a:t>Foerster, Stein, Brecht, Ogata, Higuchi, Lubitz, </a:t>
            </a:r>
            <a:r>
              <a:rPr lang="en-US" sz="800" dirty="0"/>
              <a:t>Single Crystal EPR Studies of the </a:t>
            </a:r>
            <a:r>
              <a:rPr lang="en-US" sz="800" dirty="0" smtClean="0"/>
              <a:t>Reduced Active </a:t>
            </a:r>
            <a:r>
              <a:rPr lang="en-US" sz="800" dirty="0"/>
              <a:t>Site </a:t>
            </a:r>
            <a:r>
              <a:rPr lang="en-US" sz="800" dirty="0" smtClean="0"/>
              <a:t>of [</a:t>
            </a:r>
            <a:r>
              <a:rPr lang="en-US" sz="800" dirty="0" err="1" smtClean="0"/>
              <a:t>NiFe</a:t>
            </a:r>
            <a:r>
              <a:rPr lang="en-US" sz="800" dirty="0"/>
              <a:t>] Hydrogenase from </a:t>
            </a:r>
            <a:r>
              <a:rPr lang="en-US" sz="800" dirty="0" err="1"/>
              <a:t>Desulfovibrio</a:t>
            </a:r>
            <a:r>
              <a:rPr lang="en-US" sz="800" dirty="0"/>
              <a:t> vulgaris Miyazaki </a:t>
            </a:r>
            <a:r>
              <a:rPr lang="en-US" sz="800" dirty="0" smtClean="0"/>
              <a:t>F</a:t>
            </a:r>
            <a:r>
              <a:rPr lang="en-US" sz="800" b="1" dirty="0" smtClean="0"/>
              <a:t>, </a:t>
            </a:r>
            <a:r>
              <a:rPr lang="en-US" sz="800" dirty="0" smtClean="0"/>
              <a:t>JACS, 125, 2003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8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229600" cy="584776"/>
          </a:xfrm>
        </p:spPr>
        <p:txBody>
          <a:bodyPr wrap="square" lIns="91440" tIns="45720" rIns="91440" bIns="4572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</a:defPPr>
            <a:lvl1pPr lvl="0">
              <a:buClr>
                <a:srgbClr val="006633"/>
              </a:buClr>
              <a:buSzPct val="100000"/>
              <a:buFont typeface="Garamond" pitchFamily="18"/>
              <a:buChar char="•"/>
            </a:lvl1pPr>
          </a:lstStyle>
          <a:p>
            <a:pPr algn="l">
              <a:buNone/>
            </a:pPr>
            <a:r>
              <a:rPr lang="en-US" dirty="0" smtClean="0"/>
              <a:t>Why </a:t>
            </a:r>
            <a:r>
              <a:rPr lang="en-US" dirty="0"/>
              <a:t>Single Protein Crystals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083" y="5279016"/>
            <a:ext cx="19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50-1000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nanoliter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092"/>
          <a:stretch/>
        </p:blipFill>
        <p:spPr>
          <a:xfrm>
            <a:off x="-140444" y="923880"/>
            <a:ext cx="2722449" cy="4385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89442" y="4866673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Active Site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487" y="808843"/>
            <a:ext cx="350046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Clr>
                <a:schemeClr val="tx2">
                  <a:lumMod val="75000"/>
                </a:schemeClr>
              </a:buClr>
            </a:pPr>
            <a:r>
              <a:rPr lang="en-US" sz="1600" u="sng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EPR with Single Crystals: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Hydrogenase catalytic cycle has various redox states and several are 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paramagnetic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 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en-US" sz="1600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ependencies </a:t>
            </a:r>
            <a:r>
              <a:rPr lang="en-US" sz="16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g- and A-tensors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insights into molecular interactions at the 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site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by relating to the X-ray Crystal Structure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Chemical Calculations to understand 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catalytic mechanism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full g-tensors axis. EPR data helps </a:t>
            </a:r>
            <a:r>
              <a:rPr lang="en-US" sz="1600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the 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295" y="3091342"/>
            <a:ext cx="2744111" cy="29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004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4419" y="5811608"/>
            <a:ext cx="4815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Lubitz</a:t>
            </a:r>
            <a:r>
              <a:rPr lang="en-US" sz="800" dirty="0" smtClean="0"/>
              <a:t>,</a:t>
            </a:r>
            <a:r>
              <a:rPr lang="en-US" sz="800" dirty="0"/>
              <a:t> </a:t>
            </a:r>
            <a:r>
              <a:rPr lang="en-US" sz="800" dirty="0" smtClean="0"/>
              <a:t>Ogata, </a:t>
            </a:r>
            <a:r>
              <a:rPr lang="en-US" sz="800" dirty="0" err="1" smtClean="0"/>
              <a:t>Rüdiger</a:t>
            </a:r>
            <a:r>
              <a:rPr lang="en-US" sz="800" dirty="0"/>
              <a:t>, </a:t>
            </a:r>
            <a:r>
              <a:rPr lang="en-US" sz="800" dirty="0" err="1" smtClean="0"/>
              <a:t>Reijerse</a:t>
            </a:r>
            <a:r>
              <a:rPr lang="en-US" sz="800" dirty="0" smtClean="0"/>
              <a:t>, </a:t>
            </a:r>
            <a:r>
              <a:rPr lang="en-US" sz="800" i="1" dirty="0" err="1" smtClean="0"/>
              <a:t>Hydrogenases</a:t>
            </a:r>
            <a:r>
              <a:rPr lang="en-US" sz="800" dirty="0" smtClean="0"/>
              <a:t>, Chem. Rev., 114, 2014</a:t>
            </a:r>
          </a:p>
          <a:p>
            <a:r>
              <a:rPr lang="en-US" sz="800" dirty="0" smtClean="0"/>
              <a:t>Foerster, Stein, Brecht, Ogata, Higuchi, Lubitz, </a:t>
            </a:r>
            <a:r>
              <a:rPr lang="en-US" sz="800" dirty="0"/>
              <a:t>Single Crystal EPR Studies of the </a:t>
            </a:r>
            <a:r>
              <a:rPr lang="en-US" sz="800" dirty="0" smtClean="0"/>
              <a:t>Reduced Active </a:t>
            </a:r>
            <a:r>
              <a:rPr lang="en-US" sz="800" dirty="0"/>
              <a:t>Site </a:t>
            </a:r>
            <a:r>
              <a:rPr lang="en-US" sz="800" dirty="0" smtClean="0"/>
              <a:t>of [</a:t>
            </a:r>
            <a:r>
              <a:rPr lang="en-US" sz="800" dirty="0" err="1" smtClean="0"/>
              <a:t>NiFe</a:t>
            </a:r>
            <a:r>
              <a:rPr lang="en-US" sz="800" dirty="0"/>
              <a:t>] Hydrogenase from </a:t>
            </a:r>
            <a:r>
              <a:rPr lang="en-US" sz="800" dirty="0" err="1"/>
              <a:t>Desulfovibrio</a:t>
            </a:r>
            <a:r>
              <a:rPr lang="en-US" sz="800" dirty="0"/>
              <a:t> vulgaris Miyazaki </a:t>
            </a:r>
            <a:r>
              <a:rPr lang="en-US" sz="800" dirty="0" smtClean="0"/>
              <a:t>F</a:t>
            </a:r>
            <a:r>
              <a:rPr lang="en-US" sz="800" b="1" dirty="0" smtClean="0"/>
              <a:t>, </a:t>
            </a:r>
            <a:r>
              <a:rPr lang="en-US" sz="800" dirty="0" smtClean="0"/>
              <a:t>JACS, 125, 2003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8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229600" cy="584776"/>
          </a:xfrm>
        </p:spPr>
        <p:txBody>
          <a:bodyPr wrap="square" lIns="91440" tIns="45720" rIns="91440" bIns="4572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</a:defPPr>
            <a:lvl1pPr lvl="0">
              <a:buClr>
                <a:srgbClr val="006633"/>
              </a:buClr>
              <a:buSzPct val="100000"/>
              <a:buFont typeface="Garamond" pitchFamily="18"/>
              <a:buChar char="•"/>
            </a:lvl1pPr>
          </a:lstStyle>
          <a:p>
            <a:pPr algn="l">
              <a:buNone/>
            </a:pPr>
            <a:r>
              <a:rPr lang="en-US" dirty="0" smtClean="0"/>
              <a:t>Why </a:t>
            </a:r>
            <a:r>
              <a:rPr lang="en-US" dirty="0"/>
              <a:t>Single Protein Crystals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083" y="5279016"/>
            <a:ext cx="19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50-1000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nanoliter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092"/>
          <a:stretch/>
        </p:blipFill>
        <p:spPr>
          <a:xfrm>
            <a:off x="-140444" y="923880"/>
            <a:ext cx="2722449" cy="43857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55" y="888065"/>
            <a:ext cx="2880000" cy="50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89442" y="4866673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Active Site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0487" y="808843"/>
            <a:ext cx="350046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Clr>
                <a:schemeClr val="tx2">
                  <a:lumMod val="75000"/>
                </a:schemeClr>
              </a:buClr>
            </a:pPr>
            <a:r>
              <a:rPr lang="en-US" sz="1600" u="sng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EPR with Single Crystals: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Hydrogenase catalytic cycle has various redox states and several are 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paramagnetic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 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en-US" sz="1600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ependencies </a:t>
            </a:r>
            <a:r>
              <a:rPr lang="en-US" sz="16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g- and A-tensors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insights into molecular interactions at the 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site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by relating to the X-ray Crystal Structure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Chemical Calculations to understand 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catalytic mechanism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full g-tensors axis. EPR data helps </a:t>
            </a:r>
            <a:r>
              <a:rPr lang="en-US" sz="1600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the </a:t>
            </a:r>
            <a:r>
              <a: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</a:p>
        </p:txBody>
      </p:sp>
    </p:spTree>
    <p:extLst>
      <p:ext uri="{BB962C8B-B14F-4D97-AF65-F5344CB8AC3E}">
        <p14:creationId xmlns:p14="http://schemas.microsoft.com/office/powerpoint/2010/main" val="31708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-1" y="0"/>
            <a:ext cx="8710613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Single </a:t>
            </a:r>
            <a:r>
              <a:rPr lang="en-US" dirty="0" smtClean="0"/>
              <a:t>Protein Crystal </a:t>
            </a:r>
            <a:r>
              <a:rPr lang="en-US" dirty="0"/>
              <a:t>[</a:t>
            </a:r>
            <a:r>
              <a:rPr lang="en-US" dirty="0" err="1"/>
              <a:t>FeFe</a:t>
            </a:r>
            <a:r>
              <a:rPr lang="en-US" dirty="0"/>
              <a:t>] </a:t>
            </a:r>
            <a:r>
              <a:rPr lang="en-US" dirty="0" smtClean="0"/>
              <a:t>Hydrogenase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8" y="3650713"/>
            <a:ext cx="2567024" cy="18341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8869" y="700986"/>
            <a:ext cx="2853864" cy="3285947"/>
            <a:chOff x="2039869" y="1141252"/>
            <a:chExt cx="2853864" cy="3285947"/>
          </a:xfrm>
        </p:grpSpPr>
        <p:pic>
          <p:nvPicPr>
            <p:cNvPr id="13" name="Grafik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869" y="1400373"/>
              <a:ext cx="2853864" cy="302682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625564" y="1141252"/>
              <a:ext cx="1682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D. </a:t>
              </a:r>
              <a:r>
                <a:rPr lang="en-US" sz="1100" i="1" dirty="0" err="1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desulfuricans</a:t>
              </a:r>
              <a:r>
                <a:rPr lang="en-US" sz="1100" dirty="0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HydAB</a:t>
              </a:r>
              <a:endParaRPr lang="en-US" sz="11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3" descr="E:\Dropbox\_WorkingDir\MSC Fellowship\Images\MicroCrysta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333" y="3823482"/>
            <a:ext cx="3930913" cy="235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4419" y="6046558"/>
            <a:ext cx="4815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Lubitz</a:t>
            </a:r>
            <a:r>
              <a:rPr lang="en-US" sz="800" dirty="0" smtClean="0"/>
              <a:t>,</a:t>
            </a:r>
            <a:r>
              <a:rPr lang="en-US" sz="800" dirty="0"/>
              <a:t> </a:t>
            </a:r>
            <a:r>
              <a:rPr lang="en-US" sz="800" dirty="0" smtClean="0"/>
              <a:t>Ogata, </a:t>
            </a:r>
            <a:r>
              <a:rPr lang="en-US" sz="800" dirty="0" err="1" smtClean="0"/>
              <a:t>Rüdiger</a:t>
            </a:r>
            <a:r>
              <a:rPr lang="en-US" sz="800" dirty="0"/>
              <a:t>, </a:t>
            </a:r>
            <a:r>
              <a:rPr lang="en-US" sz="800" dirty="0" err="1" smtClean="0"/>
              <a:t>Reijerse</a:t>
            </a:r>
            <a:r>
              <a:rPr lang="en-US" sz="800" dirty="0" smtClean="0"/>
              <a:t>, </a:t>
            </a:r>
            <a:r>
              <a:rPr lang="en-US" sz="800" i="1" dirty="0" err="1" smtClean="0"/>
              <a:t>Hydrogenases</a:t>
            </a:r>
            <a:r>
              <a:rPr lang="en-US" sz="800" dirty="0" smtClean="0"/>
              <a:t>, Chem. Rev., 114, 2014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921415" y="5587133"/>
            <a:ext cx="17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0.5-50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nanoliter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341" y="700986"/>
            <a:ext cx="4641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date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single crystal studies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have been performed on [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FeFe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] Hydrogenase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Using FTIR, EPR, NMR, Raman, and NRVS a convincing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catalytic cycle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has been hypothesized.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very difficult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hypothesize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F-clusters and g-tensors axis,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protein crystals are needed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9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47785" b="47785"/>
          <a:stretch>
            <a:fillRect/>
          </a:stretch>
        </p:blipFill>
        <p:spPr/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3982" y="908050"/>
            <a:ext cx="5795051" cy="51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Finite-Element Modeling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Ansys HFSS solves the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full-wave Maxwell’s Equations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for a given geometry and boundary condition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Build and Test on the Bench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Characterize the resonators and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to simulation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Measure coupling, frequency, and Q-value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Experiments with Standard Samples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Further characterize the resonators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EPR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handling (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important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003688" y="1001744"/>
            <a:ext cx="2953595" cy="2160363"/>
            <a:chOff x="4418232" y="2628057"/>
            <a:chExt cx="3938127" cy="2880483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418232" y="2628057"/>
              <a:ext cx="3938127" cy="2466503"/>
            </a:xfrm>
            <a:prstGeom prst="rect">
              <a:avLst/>
            </a:prstGeom>
          </p:spPr>
        </p:pic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4418232" y="5057135"/>
              <a:ext cx="3938127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Magnetic </a:t>
              </a:r>
              <a:r>
                <a:rPr lang="en-US" sz="1600" dirty="0" smtClean="0"/>
                <a:t>field magnitude</a:t>
              </a:r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50117" y="3041650"/>
              <a:ext cx="91839" cy="1695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999033" y="3350731"/>
            <a:ext cx="2944797" cy="2137141"/>
            <a:chOff x="392386" y="2586595"/>
            <a:chExt cx="3926396" cy="2849521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92386" y="2586595"/>
              <a:ext cx="3926396" cy="2472483"/>
            </a:xfrm>
            <a:prstGeom prst="rect">
              <a:avLst/>
            </a:prstGeom>
          </p:spPr>
        </p:pic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563433" y="4984711"/>
              <a:ext cx="353720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Electric field </a:t>
              </a:r>
              <a:r>
                <a:rPr lang="en-US" sz="1600" dirty="0" smtClean="0"/>
                <a:t>magnitude</a:t>
              </a:r>
              <a:endParaRPr lang="en-US" sz="1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86117" y="3035300"/>
              <a:ext cx="91839" cy="1695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Resonator Introduction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61295" y="646819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Rectangular TE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102</a:t>
            </a:r>
          </a:p>
        </p:txBody>
      </p:sp>
    </p:spTree>
    <p:extLst>
      <p:ext uri="{BB962C8B-B14F-4D97-AF65-F5344CB8AC3E}">
        <p14:creationId xmlns:p14="http://schemas.microsoft.com/office/powerpoint/2010/main" val="135198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73200"/>
            <a:ext cx="3823854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27700" y="5988200"/>
            <a:ext cx="6256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Feher</a:t>
            </a:r>
            <a:r>
              <a:rPr lang="en-US" sz="800" dirty="0"/>
              <a:t>, </a:t>
            </a:r>
            <a:r>
              <a:rPr lang="en-US" sz="800" i="1" dirty="0"/>
              <a:t>Sensitivity Considerations in Microwave Paramagnetic Resonance Absorption Techniques</a:t>
            </a:r>
            <a:r>
              <a:rPr lang="en-US" sz="800" dirty="0"/>
              <a:t>, 36(2). </a:t>
            </a:r>
            <a:r>
              <a:rPr lang="en-US" sz="800" dirty="0" smtClean="0"/>
              <a:t>449,1957</a:t>
            </a:r>
          </a:p>
          <a:p>
            <a:r>
              <a:rPr lang="en-US" sz="800" dirty="0" smtClean="0"/>
              <a:t>Hyde, </a:t>
            </a:r>
            <a:r>
              <a:rPr lang="en-US" sz="800" dirty="0" err="1" smtClean="0"/>
              <a:t>Froncisz</a:t>
            </a:r>
            <a:r>
              <a:rPr lang="en-US" sz="800" dirty="0"/>
              <a:t>,  </a:t>
            </a:r>
            <a:r>
              <a:rPr lang="en-US" sz="800" i="1" dirty="0"/>
              <a:t>Advanced  EPR:  Applications  in  Biology  </a:t>
            </a:r>
            <a:r>
              <a:rPr lang="en-US" sz="800" i="1" dirty="0" smtClean="0"/>
              <a:t>and Biochemistry</a:t>
            </a:r>
            <a:r>
              <a:rPr lang="en-US" sz="800" dirty="0"/>
              <a:t>, Elsevier, 1989, Ch. 7: Loop-gap resonators, </a:t>
            </a:r>
            <a:r>
              <a:rPr lang="en-US" sz="800" dirty="0" smtClean="0"/>
              <a:t>277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6997" y="654556"/>
            <a:ext cx="827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a critically coupled resonator and reflection bridge configuration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Resonator Characteristics</a:t>
            </a:r>
            <a:endParaRPr lang="en-US" dirty="0"/>
          </a:p>
        </p:txBody>
      </p:sp>
      <p:pic>
        <p:nvPicPr>
          <p:cNvPr id="11" name="Picture 10" descr="Lar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31" y="1572718"/>
            <a:ext cx="3608811" cy="36088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91015" y="1195895"/>
            <a:ext cx="185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Cylindrical TE</a:t>
            </a:r>
            <a:r>
              <a:rPr lang="en-US" i="0" baseline="-25000" dirty="0" smtClean="0">
                <a:latin typeface="+mj-lt"/>
                <a:cs typeface="Arial" panose="020B0604020202020204" pitchFamily="34" charset="0"/>
              </a:rPr>
              <a:t>011</a:t>
            </a:r>
            <a:endParaRPr lang="en-US" baseline="-25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766" y="130092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Signal: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91520" y="2238904"/>
            <a:ext cx="2473700" cy="1172316"/>
            <a:chOff x="1191520" y="2238904"/>
            <a:chExt cx="2473700" cy="1172316"/>
          </a:xfrm>
        </p:grpSpPr>
        <p:sp>
          <p:nvSpPr>
            <p:cNvPr id="8" name="TextBox 7"/>
            <p:cNvSpPr txBox="1"/>
            <p:nvPr/>
          </p:nvSpPr>
          <p:spPr>
            <a:xfrm>
              <a:off x="1191520" y="223890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Filling Factor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800" y="2679700"/>
              <a:ext cx="2217420" cy="73152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191520" y="3487683"/>
            <a:ext cx="2562886" cy="1196077"/>
            <a:chOff x="1191520" y="3487683"/>
            <a:chExt cx="2562886" cy="1196077"/>
          </a:xfrm>
        </p:grpSpPr>
        <p:sp>
          <p:nvSpPr>
            <p:cNvPr id="10" name="TextBox 9"/>
            <p:cNvSpPr txBox="1"/>
            <p:nvPr/>
          </p:nvSpPr>
          <p:spPr>
            <a:xfrm>
              <a:off x="1191520" y="3487683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Q-value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7800" y="3860800"/>
              <a:ext cx="2306606" cy="82296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0" y="4678700"/>
            <a:ext cx="7773158" cy="1300460"/>
            <a:chOff x="0" y="4678700"/>
            <a:chExt cx="7773158" cy="1300460"/>
          </a:xfrm>
        </p:grpSpPr>
        <p:sp>
          <p:nvSpPr>
            <p:cNvPr id="16" name="TextBox 15"/>
            <p:cNvSpPr txBox="1"/>
            <p:nvPr/>
          </p:nvSpPr>
          <p:spPr>
            <a:xfrm>
              <a:off x="338766" y="4678700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Conversion Factor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5156200"/>
              <a:ext cx="3774643" cy="8229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97300" y="5143500"/>
              <a:ext cx="3975858" cy="822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4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635000"/>
            <a:ext cx="3823854" cy="914400"/>
          </a:xfrm>
          <a:prstGeom prst="rect">
            <a:avLst/>
          </a:prstGeom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0" y="0"/>
            <a:ext cx="8772808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Increasing Sensitivity for Limited Samples</a:t>
            </a:r>
            <a:endParaRPr lang="en-US" dirty="0"/>
          </a:p>
        </p:txBody>
      </p:sp>
      <p:pic>
        <p:nvPicPr>
          <p:cNvPr id="1026" name="Picture 2" descr="E:\Dropbox\_WorkingDir\2017.ComparisonPaper\emrstm1511_Figure_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60" y="1456339"/>
            <a:ext cx="7558088" cy="352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24113" y="5706803"/>
            <a:ext cx="6605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/>
              <a:t>Twig</a:t>
            </a:r>
            <a:r>
              <a:rPr lang="en-US" sz="800" dirty="0"/>
              <a:t>, </a:t>
            </a:r>
            <a:r>
              <a:rPr lang="en-US" sz="800" dirty="0" err="1" smtClean="0"/>
              <a:t>Suhovoy</a:t>
            </a:r>
            <a:r>
              <a:rPr lang="en-US" sz="800" dirty="0"/>
              <a:t>, </a:t>
            </a:r>
            <a:r>
              <a:rPr lang="en-US" sz="800" dirty="0" smtClean="0"/>
              <a:t>Blank, A Sensitive </a:t>
            </a:r>
            <a:r>
              <a:rPr lang="en-US" sz="800" dirty="0"/>
              <a:t>surface loop-gap </a:t>
            </a:r>
            <a:r>
              <a:rPr lang="en-US" sz="800" dirty="0" err="1"/>
              <a:t>microresonators</a:t>
            </a:r>
            <a:r>
              <a:rPr lang="en-US" sz="800" dirty="0"/>
              <a:t> for electron spin resonance, Rev. Sci. </a:t>
            </a:r>
            <a:r>
              <a:rPr lang="en-US" sz="800" dirty="0" err="1"/>
              <a:t>Instrum</a:t>
            </a:r>
            <a:r>
              <a:rPr lang="en-US" sz="800" dirty="0"/>
              <a:t>., 81 (2010),104703</a:t>
            </a:r>
            <a:r>
              <a:rPr lang="en-US" sz="800" dirty="0" smtClean="0"/>
              <a:t>.</a:t>
            </a:r>
          </a:p>
          <a:p>
            <a:r>
              <a:rPr lang="en-US" sz="800" dirty="0" err="1" smtClean="0"/>
              <a:t>Friendlander</a:t>
            </a:r>
            <a:r>
              <a:rPr lang="en-US" sz="800" dirty="0"/>
              <a:t>, </a:t>
            </a:r>
            <a:r>
              <a:rPr lang="en-US" sz="800" dirty="0" err="1" smtClean="0"/>
              <a:t>Ovchar</a:t>
            </a:r>
            <a:r>
              <a:rPr lang="en-US" sz="800" dirty="0"/>
              <a:t>, </a:t>
            </a:r>
            <a:r>
              <a:rPr lang="en-US" sz="800" dirty="0" smtClean="0"/>
              <a:t>Voigt</a:t>
            </a:r>
            <a:r>
              <a:rPr lang="en-US" sz="800" dirty="0"/>
              <a:t>, </a:t>
            </a:r>
            <a:r>
              <a:rPr lang="en-US" sz="800" dirty="0" err="1" smtClean="0"/>
              <a:t>Bottcher</a:t>
            </a:r>
            <a:r>
              <a:rPr lang="en-US" sz="800" dirty="0"/>
              <a:t>, </a:t>
            </a:r>
            <a:r>
              <a:rPr lang="en-US" sz="800" dirty="0" err="1" smtClean="0"/>
              <a:t>Belous</a:t>
            </a:r>
            <a:r>
              <a:rPr lang="en-US" sz="800" dirty="0"/>
              <a:t>, </a:t>
            </a:r>
            <a:r>
              <a:rPr lang="en-US" sz="800" dirty="0" err="1" smtClean="0"/>
              <a:t>Poppl</a:t>
            </a:r>
            <a:r>
              <a:rPr lang="en-US" sz="800" dirty="0"/>
              <a:t>, Dielectric ceramic EPR Resonators for Low </a:t>
            </a:r>
            <a:r>
              <a:rPr lang="en-US" sz="800" dirty="0" err="1"/>
              <a:t>Emperature</a:t>
            </a:r>
            <a:r>
              <a:rPr lang="en-US" sz="800" dirty="0"/>
              <a:t> Spectroscopy at X-band Frequencies, Appl. </a:t>
            </a:r>
            <a:r>
              <a:rPr lang="en-US" sz="800" dirty="0" err="1"/>
              <a:t>Magn</a:t>
            </a:r>
            <a:r>
              <a:rPr lang="en-US" sz="800" dirty="0"/>
              <a:t>. </a:t>
            </a:r>
            <a:r>
              <a:rPr lang="en-US" sz="800" dirty="0" err="1"/>
              <a:t>Reson</a:t>
            </a:r>
            <a:r>
              <a:rPr lang="en-US" sz="800" dirty="0"/>
              <a:t>., 46 (2015), 33-48.</a:t>
            </a:r>
          </a:p>
          <a:p>
            <a:pPr lvl="0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841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6655" b="6655"/>
          <a:stretch>
            <a:fillRect/>
          </a:stretch>
        </p:blipFill>
        <p:spPr>
          <a:xfrm>
            <a:off x="4889253" y="939506"/>
            <a:ext cx="3859212" cy="4800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12749" y="962861"/>
                <a:ext cx="4704140" cy="480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0975" indent="-180975"/>
                <a:endParaRPr lang="en-US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975" indent="-180975"/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Tiny (&lt; 500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loop</a:t>
                </a:r>
              </a:p>
              <a:p>
                <a:pPr marL="180975" indent="-180975"/>
                <a:r>
                  <a:rPr lang="en-US" sz="2400" b="1" dirty="0" smtClean="0">
                    <a:solidFill>
                      <a:srgbClr val="A3BF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Distributed capacitance</a:t>
                </a:r>
              </a:p>
              <a:p>
                <a:pPr marL="708660" lvl="2" indent="-342900">
                  <a:buClr>
                    <a:schemeClr val="tx2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approx. </a:t>
                </a:r>
                <a:r>
                  <a:rPr lang="en-US" sz="2200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λ</a:t>
                </a:r>
                <a:r>
                  <a:rPr lang="en-US" sz="2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/2 length</a:t>
                </a:r>
              </a:p>
              <a:p>
                <a:pPr marL="708660" lvl="2" indent="-342900">
                  <a:buClr>
                    <a:schemeClr val="tx2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dielectric substrate</a:t>
                </a:r>
              </a:p>
              <a:p>
                <a:pPr marL="180975" indent="-180975"/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Very High </a:t>
                </a:r>
                <a14:m>
                  <m:oMath xmlns=""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[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mT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𝑊</m:t>
                        </m:r>
                      </m:e>
                    </m:rad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  <a:latin typeface="Cambria Math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975" indent="-180975"/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Q-value &lt; 100 for Rogers material</a:t>
                </a:r>
              </a:p>
              <a:p>
                <a:pPr marL="180975" indent="-180975"/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Q-value approx. 200 for </a:t>
                </a:r>
                <a:r>
                  <a:rPr lang="en-US" sz="2400" dirty="0" smtClean="0">
                    <a:solidFill>
                      <a:srgbClr val="A3BF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sapphire substrate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49" y="962861"/>
                <a:ext cx="4704140" cy="4800600"/>
              </a:xfrm>
              <a:prstGeom prst="rect">
                <a:avLst/>
              </a:prstGeom>
              <a:blipFill rotWithShape="1">
                <a:blip r:embed="rId4"/>
                <a:stretch>
                  <a:fillRect l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114800" y="6049184"/>
            <a:ext cx="8419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Narkowicz</a:t>
            </a:r>
            <a:r>
              <a:rPr lang="en-US" sz="800" dirty="0" smtClean="0"/>
              <a:t>, </a:t>
            </a:r>
            <a:r>
              <a:rPr lang="en-US" sz="800" dirty="0" err="1" smtClean="0"/>
              <a:t>Suter</a:t>
            </a:r>
            <a:r>
              <a:rPr lang="en-US" sz="800" dirty="0" smtClean="0"/>
              <a:t>, </a:t>
            </a:r>
            <a:r>
              <a:rPr lang="en-US" sz="800" dirty="0" err="1" smtClean="0"/>
              <a:t>Stonies</a:t>
            </a:r>
            <a:r>
              <a:rPr lang="en-US" sz="800" dirty="0" smtClean="0"/>
              <a:t>, </a:t>
            </a:r>
            <a:r>
              <a:rPr lang="en-US" sz="800" i="1" dirty="0" smtClean="0"/>
              <a:t>Planar </a:t>
            </a:r>
            <a:r>
              <a:rPr lang="en-US" sz="800" i="1" dirty="0" err="1"/>
              <a:t>microresonators</a:t>
            </a:r>
            <a:r>
              <a:rPr lang="en-US" sz="800" i="1" dirty="0"/>
              <a:t> for EPR </a:t>
            </a:r>
            <a:r>
              <a:rPr lang="en-US" sz="800" i="1" dirty="0" smtClean="0"/>
              <a:t>experiments</a:t>
            </a:r>
            <a:r>
              <a:rPr lang="en-US" sz="800" dirty="0" smtClean="0"/>
              <a:t>,</a:t>
            </a:r>
            <a:r>
              <a:rPr lang="en-US" sz="800" dirty="0"/>
              <a:t> </a:t>
            </a:r>
            <a:r>
              <a:rPr lang="en-US" sz="800" dirty="0" smtClean="0"/>
              <a:t>J. </a:t>
            </a:r>
            <a:r>
              <a:rPr lang="en-US" sz="800" dirty="0" err="1" smtClean="0"/>
              <a:t>Magn</a:t>
            </a:r>
            <a:r>
              <a:rPr lang="en-US" sz="800" dirty="0" smtClean="0"/>
              <a:t>. </a:t>
            </a:r>
            <a:r>
              <a:rPr lang="en-US" sz="800" dirty="0" err="1" smtClean="0"/>
              <a:t>Reson</a:t>
            </a:r>
            <a:r>
              <a:rPr lang="en-US" sz="800" dirty="0" smtClean="0"/>
              <a:t>., 175, 2005</a:t>
            </a:r>
            <a:endParaRPr lang="en-US" sz="800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Planar Micro-</a:t>
            </a:r>
            <a:r>
              <a:rPr lang="en-US" dirty="0" smtClean="0"/>
              <a:t>Resonators for EPR</a:t>
            </a:r>
            <a:endParaRPr lang="en-US" dirty="0"/>
          </a:p>
        </p:txBody>
      </p:sp>
      <p:pic>
        <p:nvPicPr>
          <p:cNvPr id="8" name="Picture 2" descr="http://www.tu-dortmund.de/Medienpool/Seitenbilder/logo_t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19" y="5673004"/>
            <a:ext cx="242887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7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6.07.21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ysithea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räsentationsvorlage CEC Minerva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räsentationsvorlage CEC grau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ysithea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räsentationsvorlage CEC Minerva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räsentationsvorlage CEC leer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2016.07.21.potx</Template>
  <TotalTime>8666</TotalTime>
  <Words>1675</Words>
  <Application>Microsoft Macintosh PowerPoint</Application>
  <PresentationFormat>On-screen Show (4:3)</PresentationFormat>
  <Paragraphs>326</Paragraphs>
  <Slides>15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2016.07.21</vt:lpstr>
      <vt:lpstr>Präsentationsvorlage CEC Minerva</vt:lpstr>
      <vt:lpstr>1_Präsentationsvorlage CEC grau</vt:lpstr>
      <vt:lpstr>2_Präsentationsvorlage CEC Minerva</vt:lpstr>
      <vt:lpstr>2_Präsentationsvorlage CEC leer</vt:lpstr>
      <vt:lpstr>Planar Micro-Resonators and Micro-Helix Geometries for Studying  Single Protein Crystals with X-band EPR.</vt:lpstr>
      <vt:lpstr>PowerPoint Presentation</vt:lpstr>
      <vt:lpstr>Why Single Protein Crystals?</vt:lpstr>
      <vt:lpstr>Why Single Protein Crystals?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Company>MPI-CEC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Birgit Deckers</dc:creator>
  <cp:lastModifiedBy>Jason Sidabras</cp:lastModifiedBy>
  <cp:revision>396</cp:revision>
  <dcterms:created xsi:type="dcterms:W3CDTF">2015-10-26T10:29:50Z</dcterms:created>
  <dcterms:modified xsi:type="dcterms:W3CDTF">2017-04-04T07:45:04Z</dcterms:modified>
</cp:coreProperties>
</file>